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0"/>
  </p:notesMasterIdLst>
  <p:sldIdLst>
    <p:sldId id="271" r:id="rId2"/>
    <p:sldId id="328" r:id="rId3"/>
    <p:sldId id="329" r:id="rId4"/>
    <p:sldId id="330" r:id="rId5"/>
    <p:sldId id="331" r:id="rId6"/>
    <p:sldId id="332" r:id="rId7"/>
    <p:sldId id="333" r:id="rId8"/>
    <p:sldId id="28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abriel VT" initials="GV" lastIdx="1" clrIdx="0">
    <p:extLst>
      <p:ext uri="{19B8F6BF-5375-455C-9EA6-DF929625EA0E}">
        <p15:presenceInfo xmlns:p15="http://schemas.microsoft.com/office/powerpoint/2012/main" userId="67b2f91bbd62e33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743C87C-AE07-4B15-9114-5F0E98545F8A}" v="64" dt="2020-09-24T20:52:39.63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177" autoAdjust="0"/>
    <p:restoredTop sz="85714" autoAdjust="0"/>
  </p:normalViewPr>
  <p:slideViewPr>
    <p:cSldViewPr snapToGrid="0">
      <p:cViewPr varScale="1">
        <p:scale>
          <a:sx n="76" d="100"/>
          <a:sy n="76" d="100"/>
        </p:scale>
        <p:origin x="107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gif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C3D06E-D880-4630-85C6-508F7CA16EC0}" type="datetimeFigureOut">
              <a:rPr lang="es-ES" smtClean="0"/>
              <a:t>28/06/2021</a:t>
            </a:fld>
            <a:endParaRPr lang="es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D93026-1E8D-47D2-B9FC-F3B11254A409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2882054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66925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21987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69066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827917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4243807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756015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22651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s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D93026-1E8D-47D2-B9FC-F3B11254A40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105600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700B27-DE4C-4B9E-BB11-B9027034A00F}" type="datetimeFigureOut">
              <a:rPr lang="en-US" smtClean="0"/>
              <a:pPr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75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DBE609-F3F2-45E6-BD6A-E03A8C86C1AE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357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4AD68-089C-4467-A8F3-EA2BBCA6B44E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0166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51FCE-E4BB-4680-8E50-3C0E348D2609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147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AA073D-A903-47F8-8D16-77642FB0DF1F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368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91FA40-626B-4CA1-85D0-7A9016E395BA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8815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F425EA-B9DC-48A7-991E-9A82573B1B21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1479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B97F8-6CEB-469B-AFCC-889F2A2B1D5A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375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A9179F-009E-4FA5-B091-7EBB82A185BD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0591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665CEB-0076-4E37-B880-BCEA9784DE0A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26854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149E5E-3896-4118-99A7-7B85668F1C5E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4448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0D914D-B099-4142-A885-11F276715148}" type="datetimeFigureOut">
              <a:rPr lang="en-US" smtClean="0"/>
              <a:t>6/28/2021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019379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6.gif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76518" y="2330166"/>
            <a:ext cx="7638964" cy="2197668"/>
          </a:xfrm>
        </p:spPr>
        <p:txBody>
          <a:bodyPr/>
          <a:lstStyle/>
          <a:p>
            <a:pPr algn="ctr"/>
            <a:r>
              <a:rPr lang="es-ES" dirty="0" err="1">
                <a:solidFill>
                  <a:srgbClr val="FF0000"/>
                </a:solidFill>
              </a:rPr>
              <a:t>Optimization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 err="1">
                <a:solidFill>
                  <a:srgbClr val="FF0000"/>
                </a:solidFill>
              </a:rPr>
              <a:t>Functions</a:t>
            </a:r>
            <a:r>
              <a:rPr lang="es-ES" dirty="0">
                <a:solidFill>
                  <a:srgbClr val="FF0000"/>
                </a:solidFill>
              </a:rPr>
              <a:t> &amp; </a:t>
            </a:r>
            <a:r>
              <a:rPr lang="es-ES" dirty="0" err="1">
                <a:solidFill>
                  <a:srgbClr val="FF0000"/>
                </a:solidFill>
              </a:rPr>
              <a:t>Regularization</a:t>
            </a:r>
            <a:endParaRPr lang="es-E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30608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Función de optimización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8C32347-2768-4429-A5D2-143EBF06F668}"/>
              </a:ext>
            </a:extLst>
          </p:cNvPr>
          <p:cNvSpPr/>
          <p:nvPr/>
        </p:nvSpPr>
        <p:spPr>
          <a:xfrm>
            <a:off x="838199" y="1584246"/>
            <a:ext cx="4107287" cy="50783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Los optimizadores son algoritmos/métodos usados para cambiar los atributos del modelo de aprendizaje.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 las redes neuronales, un optimizador cambia los pesos (W) y ratio de aprendizaje (Learning </a:t>
            </a:r>
            <a:r>
              <a:rPr lang="es-ES" dirty="0" err="1"/>
              <a:t>Rate</a:t>
            </a:r>
            <a:r>
              <a:rPr lang="es-ES" dirty="0"/>
              <a:t>) para reducir la pérdida (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losses</a:t>
            </a:r>
            <a:r>
              <a:rPr lang="es-ES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Son responsables de reducir la pérdida y de proveer la precisión más alta posible.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pérdida es un número que representa el valor de la función objetivo a </a:t>
            </a:r>
            <a:r>
              <a:rPr lang="es-ES" b="1" dirty="0"/>
              <a:t>minimizar</a:t>
            </a:r>
            <a:r>
              <a:rPr lang="es-ES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1026" name="Picture 2" descr="Image for post">
            <a:extLst>
              <a:ext uri="{FF2B5EF4-FFF2-40B4-BE49-F238E27FC236}">
                <a16:creationId xmlns:a16="http://schemas.microsoft.com/office/drawing/2014/main" xmlns="" id="{5DA84E80-2999-4D81-BE04-D02837D365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48350" y="1454150"/>
            <a:ext cx="5505450" cy="5038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18472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673359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FF0000"/>
                </a:solidFill>
              </a:rPr>
              <a:t>Algoritmos de optimización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8C32347-2768-4429-A5D2-143EBF06F668}"/>
              </a:ext>
            </a:extLst>
          </p:cNvPr>
          <p:cNvSpPr/>
          <p:nvPr/>
        </p:nvSpPr>
        <p:spPr>
          <a:xfrm>
            <a:off x="838199" y="1859339"/>
            <a:ext cx="4107287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Gradient</a:t>
            </a:r>
            <a:r>
              <a:rPr lang="es-ES" dirty="0"/>
              <a:t> </a:t>
            </a:r>
            <a:r>
              <a:rPr lang="es-ES" dirty="0" err="1"/>
              <a:t>Descent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Stochastic</a:t>
            </a:r>
            <a:r>
              <a:rPr lang="es-ES" dirty="0"/>
              <a:t> </a:t>
            </a:r>
            <a:r>
              <a:rPr lang="es-ES" dirty="0" err="1"/>
              <a:t>Gradient</a:t>
            </a:r>
            <a:r>
              <a:rPr lang="es-ES" dirty="0"/>
              <a:t> </a:t>
            </a:r>
            <a:r>
              <a:rPr lang="es-ES" dirty="0" err="1"/>
              <a:t>Descent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Mini-</a:t>
            </a:r>
            <a:r>
              <a:rPr lang="es-ES" dirty="0" err="1"/>
              <a:t>Batch</a:t>
            </a:r>
            <a:r>
              <a:rPr lang="es-ES" dirty="0"/>
              <a:t> </a:t>
            </a:r>
            <a:r>
              <a:rPr lang="es-ES" dirty="0" err="1"/>
              <a:t>Gradient</a:t>
            </a:r>
            <a:r>
              <a:rPr lang="es-ES" dirty="0"/>
              <a:t> </a:t>
            </a:r>
            <a:r>
              <a:rPr lang="es-ES" dirty="0" err="1"/>
              <a:t>Descent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Momentum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Nesterov</a:t>
            </a:r>
            <a:r>
              <a:rPr lang="es-ES" dirty="0"/>
              <a:t> </a:t>
            </a:r>
            <a:r>
              <a:rPr lang="es-ES" dirty="0" err="1"/>
              <a:t>Accelerated</a:t>
            </a:r>
            <a:r>
              <a:rPr lang="es-ES" dirty="0"/>
              <a:t> </a:t>
            </a:r>
            <a:r>
              <a:rPr lang="es-ES" dirty="0" err="1"/>
              <a:t>Gradient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Adagrad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AdaDelta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Adam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(…)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2050" name="Picture 2" descr="Image for post">
            <a:extLst>
              <a:ext uri="{FF2B5EF4-FFF2-40B4-BE49-F238E27FC236}">
                <a16:creationId xmlns:a16="http://schemas.microsoft.com/office/drawing/2014/main" xmlns="" id="{4C25B767-960E-4D8B-8A40-D7B616BB076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48500" y="0"/>
            <a:ext cx="5143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43225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673359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FF0000"/>
                </a:solidFill>
              </a:rPr>
              <a:t>Algoritmos de optimización: ejemplos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8C32347-2768-4429-A5D2-143EBF06F668}"/>
              </a:ext>
            </a:extLst>
          </p:cNvPr>
          <p:cNvSpPr/>
          <p:nvPr/>
        </p:nvSpPr>
        <p:spPr>
          <a:xfrm>
            <a:off x="921056" y="5359266"/>
            <a:ext cx="840800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s-ES" b="1" dirty="0"/>
          </a:p>
          <a:p>
            <a:r>
              <a:rPr lang="es-ES" b="1" dirty="0"/>
              <a:t>https://www.tensorflow.org/api_docs/python/tf/keras/optimizers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EEC4ED01-9ADB-400A-86CF-00D90364B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1338204"/>
            <a:ext cx="6163535" cy="8287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53965C5A-0E49-4F39-B864-629047D580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199" y="2634342"/>
            <a:ext cx="6154009" cy="6954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8BB49B3B-BB75-439A-A210-928EDF0C5F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8199" y="3728848"/>
            <a:ext cx="6163535" cy="889310"/>
          </a:xfrm>
          <a:prstGeom prst="rect">
            <a:avLst/>
          </a:prstGeom>
        </p:spPr>
      </p:pic>
      <p:pic>
        <p:nvPicPr>
          <p:cNvPr id="4099" name="Picture 3" descr="Valle largo | Interactive Chaos">
            <a:extLst>
              <a:ext uri="{FF2B5EF4-FFF2-40B4-BE49-F238E27FC236}">
                <a16:creationId xmlns:a16="http://schemas.microsoft.com/office/drawing/2014/main" xmlns="" id="{A568F244-A827-433C-8D8D-6B0476D5CF5D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5936" y="1542567"/>
            <a:ext cx="4616926" cy="3574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96700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673359"/>
          </a:xfrm>
        </p:spPr>
        <p:txBody>
          <a:bodyPr>
            <a:normAutofit fontScale="90000"/>
          </a:bodyPr>
          <a:lstStyle/>
          <a:p>
            <a:r>
              <a:rPr lang="es-ES" dirty="0">
                <a:solidFill>
                  <a:srgbClr val="FF0000"/>
                </a:solidFill>
              </a:rPr>
              <a:t>Algoritmos de optimización: ejemplos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E3FCD17F-7A8B-4209-AB21-31062EABAF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199" y="4297642"/>
            <a:ext cx="4458322" cy="809738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xmlns="" id="{4ED4CECD-B174-4B7E-9FD8-9ED7C398D5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878" y="1698445"/>
            <a:ext cx="5481148" cy="3087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xmlns="" id="{E0367D5E-CB40-47CB-B5A1-794DA9B737B8}"/>
              </a:ext>
            </a:extLst>
          </p:cNvPr>
          <p:cNvSpPr txBox="1">
            <a:spLocks/>
          </p:cNvSpPr>
          <p:nvPr/>
        </p:nvSpPr>
        <p:spPr>
          <a:xfrm>
            <a:off x="7472713" y="5022349"/>
            <a:ext cx="3881086" cy="3366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4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ES" dirty="0" err="1">
                <a:solidFill>
                  <a:srgbClr val="FF0000"/>
                </a:solidFill>
              </a:rPr>
              <a:t>Multinominal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 err="1">
                <a:solidFill>
                  <a:srgbClr val="FF0000"/>
                </a:solidFill>
              </a:rPr>
              <a:t>Logistic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 err="1">
                <a:solidFill>
                  <a:srgbClr val="FF0000"/>
                </a:solidFill>
              </a:rPr>
              <a:t>Classification</a:t>
            </a:r>
            <a:endParaRPr lang="es-ES" dirty="0">
              <a:solidFill>
                <a:srgbClr val="FF0000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B0D8D32B-6A50-4F22-9414-FE3B62F48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1415" y="1912010"/>
            <a:ext cx="5923323" cy="218397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143DCF91-6E62-4AE3-8995-F660A7218DD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4857" y="5524052"/>
            <a:ext cx="4525006" cy="838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96872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Regularización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18C32347-2768-4429-A5D2-143EBF06F668}"/>
              </a:ext>
            </a:extLst>
          </p:cNvPr>
          <p:cNvSpPr/>
          <p:nvPr/>
        </p:nvSpPr>
        <p:spPr>
          <a:xfrm>
            <a:off x="793736" y="1441648"/>
            <a:ext cx="443048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La regularización permite aplicar penalizaciones a parámetros de aprendizaje.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En las redes neuronales, aplica penalizaciones de aprendizaje a los parámetros de cada capa durante la optimización.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Esas penalizaciones (valores numéricos) son sumados al valor del </a:t>
            </a:r>
            <a:r>
              <a:rPr lang="es-ES" dirty="0" err="1"/>
              <a:t>loss</a:t>
            </a:r>
            <a:r>
              <a:rPr lang="es-ES" dirty="0"/>
              <a:t> para así penalizar los cambios realizados.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Un ejemplo menos abstracto: podrían penalizarse los cambios de los pesos de las dos primeras capas ocultas de una red neuronal que no necesita de esas capas para el menor </a:t>
            </a:r>
            <a:r>
              <a:rPr lang="es-ES" dirty="0" err="1"/>
              <a:t>loss</a:t>
            </a:r>
            <a:r>
              <a:rPr lang="es-ES" dirty="0"/>
              <a:t> (o mayor </a:t>
            </a:r>
            <a:r>
              <a:rPr lang="es-ES" dirty="0" err="1"/>
              <a:t>accuracy</a:t>
            </a:r>
            <a:r>
              <a:rPr lang="es-ES" dirty="0"/>
              <a:t>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52499CEC-A85B-4C2D-B005-9E065CC35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5887" y="571044"/>
            <a:ext cx="6129576" cy="3136860"/>
          </a:xfrm>
          <a:prstGeom prst="rect">
            <a:avLst/>
          </a:prstGeom>
        </p:spPr>
      </p:pic>
      <p:pic>
        <p:nvPicPr>
          <p:cNvPr id="6148" name="Picture 4" descr="TensorFlow - introducing both L2 regularization and dropout into the  network. Does it makes any sense? - Stack Overflow">
            <a:extLst>
              <a:ext uri="{FF2B5EF4-FFF2-40B4-BE49-F238E27FC236}">
                <a16:creationId xmlns:a16="http://schemas.microsoft.com/office/drawing/2014/main" xmlns="" id="{8EBABC2D-A572-490C-B7D1-904F3FEB93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5887" y="4081450"/>
            <a:ext cx="6115170" cy="21512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123376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97498"/>
            <a:ext cx="10515600" cy="1325563"/>
          </a:xfrm>
        </p:spPr>
        <p:txBody>
          <a:bodyPr/>
          <a:lstStyle/>
          <a:p>
            <a:r>
              <a:rPr lang="es-ES" dirty="0">
                <a:solidFill>
                  <a:srgbClr val="FF0000"/>
                </a:solidFill>
              </a:rPr>
              <a:t>Regularización: </a:t>
            </a:r>
            <a:r>
              <a:rPr lang="es-ES" dirty="0" err="1">
                <a:solidFill>
                  <a:srgbClr val="FF0000"/>
                </a:solidFill>
              </a:rPr>
              <a:t>dropout</a:t>
            </a:r>
            <a:endParaRPr lang="es-ES" dirty="0">
              <a:solidFill>
                <a:srgbClr val="FF0000"/>
              </a:solidFill>
            </a:endParaRPr>
          </a:p>
        </p:txBody>
      </p:sp>
      <p:pic>
        <p:nvPicPr>
          <p:cNvPr id="7170" name="Picture 2" descr="Understanding Dropout. One particular layers that are useful… | by Roan  Gylberth | Konvergen.AI | Medium">
            <a:extLst>
              <a:ext uri="{FF2B5EF4-FFF2-40B4-BE49-F238E27FC236}">
                <a16:creationId xmlns:a16="http://schemas.microsoft.com/office/drawing/2014/main" xmlns="" id="{290AD610-1930-48AF-9676-EBF592DE56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0838" y="1523061"/>
            <a:ext cx="8750324" cy="4602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7256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45E1219-5A37-4E1A-AFC8-4705D2CA82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65295" y="2766218"/>
            <a:ext cx="3661409" cy="1325563"/>
          </a:xfrm>
        </p:spPr>
        <p:txBody>
          <a:bodyPr>
            <a:normAutofit/>
          </a:bodyPr>
          <a:lstStyle/>
          <a:p>
            <a:pPr algn="ctr"/>
            <a:r>
              <a:rPr lang="es-ES" dirty="0">
                <a:solidFill>
                  <a:schemeClr val="accent1"/>
                </a:solidFill>
              </a:rPr>
              <a:t>Preguntas</a:t>
            </a:r>
          </a:p>
        </p:txBody>
      </p:sp>
    </p:spTree>
    <p:extLst>
      <p:ext uri="{BB962C8B-B14F-4D97-AF65-F5344CB8AC3E}">
        <p14:creationId xmlns:p14="http://schemas.microsoft.com/office/powerpoint/2010/main" val="1129475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F0000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8339</TotalTime>
  <Words>214</Words>
  <Application>Microsoft Office PowerPoint</Application>
  <PresentationFormat>Panorámica</PresentationFormat>
  <Paragraphs>42</Paragraphs>
  <Slides>8</Slides>
  <Notes>8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Optimization Functions &amp; Regularization</vt:lpstr>
      <vt:lpstr>Función de optimización</vt:lpstr>
      <vt:lpstr>Algoritmos de optimización</vt:lpstr>
      <vt:lpstr>Algoritmos de optimización: ejemplos</vt:lpstr>
      <vt:lpstr>Algoritmos de optimización: ejemplos</vt:lpstr>
      <vt:lpstr>Regularización</vt:lpstr>
      <vt:lpstr>Regularización: dropout</vt:lpstr>
      <vt:lpstr>Preguntas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Gabriel VT</dc:creator>
  <cp:lastModifiedBy>Leo.Frazzeto@outlook.com</cp:lastModifiedBy>
  <cp:revision>120</cp:revision>
  <dcterms:created xsi:type="dcterms:W3CDTF">2020-05-12T19:48:30Z</dcterms:created>
  <dcterms:modified xsi:type="dcterms:W3CDTF">2021-06-28T11:07:02Z</dcterms:modified>
</cp:coreProperties>
</file>